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3" r:id="rId3"/>
    <p:sldId id="259" r:id="rId4"/>
    <p:sldId id="274" r:id="rId5"/>
    <p:sldId id="275" r:id="rId6"/>
    <p:sldId id="277" r:id="rId7"/>
    <p:sldId id="278" r:id="rId8"/>
    <p:sldId id="280" r:id="rId9"/>
    <p:sldId id="276" r:id="rId10"/>
    <p:sldId id="279" r:id="rId11"/>
    <p:sldId id="281" r:id="rId12"/>
    <p:sldId id="282" r:id="rId13"/>
    <p:sldId id="283" r:id="rId14"/>
    <p:sldId id="285" r:id="rId15"/>
    <p:sldId id="284" r:id="rId16"/>
    <p:sldId id="257" r:id="rId17"/>
    <p:sldId id="272" r:id="rId18"/>
    <p:sldId id="263" r:id="rId19"/>
    <p:sldId id="258" r:id="rId20"/>
    <p:sldId id="262" r:id="rId21"/>
    <p:sldId id="260" r:id="rId22"/>
    <p:sldId id="261" r:id="rId23"/>
    <p:sldId id="264" r:id="rId24"/>
    <p:sldId id="265" r:id="rId25"/>
    <p:sldId id="266" r:id="rId26"/>
    <p:sldId id="269" r:id="rId27"/>
    <p:sldId id="270" r:id="rId28"/>
    <p:sldId id="271" r:id="rId29"/>
    <p:sldId id="267" r:id="rId30"/>
    <p:sldId id="268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A5B932E-14F9-4E59-B7AF-355874AEC8CF}" type="datetimeFigureOut">
              <a:rPr lang="pt-BR" smtClean="0"/>
              <a:t>20/11/2011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D6CCC7B-D86B-43E9-B2A8-92FCCC176A3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3888432" cy="1828800"/>
          </a:xfrm>
        </p:spPr>
        <p:txBody>
          <a:bodyPr>
            <a:normAutofit/>
          </a:bodyPr>
          <a:lstStyle/>
          <a:p>
            <a:r>
              <a:rPr lang="pt-BR" dirty="0" err="1" smtClean="0"/>
              <a:t>Prof</a:t>
            </a:r>
            <a:r>
              <a:rPr lang="pt-BR" dirty="0" smtClean="0"/>
              <a:t>    </a:t>
            </a:r>
            <a:r>
              <a:rPr lang="pt-BR" dirty="0" err="1" smtClean="0"/>
              <a:t>Vaniscley</a:t>
            </a:r>
            <a:r>
              <a:rPr lang="pt-BR" dirty="0" smtClean="0"/>
              <a:t> </a:t>
            </a:r>
            <a:r>
              <a:rPr lang="pt-BR" dirty="0" err="1" smtClean="0"/>
              <a:t>Henicka</a:t>
            </a:r>
            <a:endParaRPr lang="pt-BR" dirty="0" smtClean="0"/>
          </a:p>
          <a:p>
            <a:r>
              <a:rPr lang="pt-BR" dirty="0" smtClean="0"/>
              <a:t>Farmacêutico</a:t>
            </a:r>
          </a:p>
          <a:p>
            <a:r>
              <a:rPr lang="pt-BR" dirty="0" smtClean="0"/>
              <a:t>Especialista em Farmacologia</a:t>
            </a:r>
          </a:p>
          <a:p>
            <a:r>
              <a:rPr lang="pt-BR" dirty="0" smtClean="0"/>
              <a:t>CRF-PR 11285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ATENDENTE DE FARMÁCIA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16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74852"/>
            <a:ext cx="8407400" cy="209572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C5 Anabolizantes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6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1260" cy="1344961"/>
          </a:xfrm>
        </p:spPr>
        <p:txBody>
          <a:bodyPr/>
          <a:lstStyle/>
          <a:p>
            <a:r>
              <a:rPr lang="pt-BR" dirty="0" smtClean="0"/>
              <a:t>LEGISLAÇÃO BRASILEIRA</a:t>
            </a:r>
            <a:br>
              <a:rPr lang="pt-BR" dirty="0" smtClean="0"/>
            </a:br>
            <a:r>
              <a:rPr lang="pt-BR" dirty="0" smtClean="0"/>
              <a:t>ANVISA</a:t>
            </a:r>
            <a:br>
              <a:rPr lang="pt-BR" dirty="0" smtClean="0"/>
            </a:br>
            <a:r>
              <a:rPr lang="pt-BR" dirty="0" smtClean="0"/>
              <a:t>VISA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19675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PORTARIA N. 344/1998</a:t>
            </a:r>
          </a:p>
          <a:p>
            <a:r>
              <a:rPr lang="pt-BR" dirty="0" smtClean="0"/>
              <a:t>Estabelece o regulamento técnico sobre substâncias e medicamentos sujeitos a controle especial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988840"/>
            <a:ext cx="8407893" cy="4407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D1 (Precursores de </a:t>
            </a:r>
            <a:r>
              <a:rPr lang="pt-BR" sz="3600" dirty="0" err="1" smtClean="0"/>
              <a:t>entorpescentes</a:t>
            </a:r>
            <a:r>
              <a:rPr lang="pt-BR" sz="3600" dirty="0" smtClean="0"/>
              <a:t>)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200" dirty="0">
                <a:solidFill>
                  <a:srgbClr val="FF0000"/>
                </a:solidFill>
              </a:rPr>
              <a:t>Efedrina, Pseudoefedrina, </a:t>
            </a:r>
            <a:r>
              <a:rPr lang="pt-BR" sz="3200" dirty="0" smtClean="0">
                <a:solidFill>
                  <a:srgbClr val="FF0000"/>
                </a:solidFill>
              </a:rPr>
              <a:t>Ergotamina</a:t>
            </a:r>
          </a:p>
          <a:p>
            <a:endParaRPr lang="pt-BR" sz="3200" dirty="0" smtClean="0"/>
          </a:p>
          <a:p>
            <a:r>
              <a:rPr lang="pt-BR" sz="3600" dirty="0" smtClean="0"/>
              <a:t>D2 (Insumos de </a:t>
            </a:r>
            <a:r>
              <a:rPr lang="pt-BR" sz="3600" dirty="0" err="1" smtClean="0"/>
              <a:t>entorpescentes</a:t>
            </a:r>
            <a:r>
              <a:rPr lang="pt-BR" sz="3600" dirty="0" smtClean="0"/>
              <a:t>) </a:t>
            </a:r>
            <a:r>
              <a:rPr lang="pt-BR" sz="2800" dirty="0" smtClean="0">
                <a:solidFill>
                  <a:srgbClr val="FF0000"/>
                </a:solidFill>
              </a:rPr>
              <a:t>Acetona, </a:t>
            </a:r>
            <a:r>
              <a:rPr lang="pt-BR" sz="2800" dirty="0" err="1" smtClean="0">
                <a:solidFill>
                  <a:srgbClr val="FF0000"/>
                </a:solidFill>
              </a:rPr>
              <a:t>HCl</a:t>
            </a:r>
            <a:r>
              <a:rPr lang="pt-BR" sz="2800" dirty="0" smtClean="0">
                <a:solidFill>
                  <a:srgbClr val="FF0000"/>
                </a:solidFill>
              </a:rPr>
              <a:t>, H2SO4, Clorofórmio, Éter</a:t>
            </a:r>
          </a:p>
          <a:p>
            <a:endParaRPr lang="pt-BR" sz="2800" dirty="0" smtClean="0">
              <a:solidFill>
                <a:srgbClr val="FF0000"/>
              </a:solidFill>
            </a:endParaRPr>
          </a:p>
          <a:p>
            <a:r>
              <a:rPr lang="pt-BR" sz="3600" dirty="0" smtClean="0"/>
              <a:t>E (Plantas) </a:t>
            </a:r>
            <a:r>
              <a:rPr lang="pt-BR" sz="2400" dirty="0" err="1" smtClean="0">
                <a:solidFill>
                  <a:srgbClr val="FF0000"/>
                </a:solidFill>
              </a:rPr>
              <a:t>Cannabis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sativum,Erytroxylum</a:t>
            </a:r>
            <a:r>
              <a:rPr lang="pt-BR" sz="2400" dirty="0" smtClean="0">
                <a:solidFill>
                  <a:srgbClr val="FF0000"/>
                </a:solidFill>
              </a:rPr>
              <a:t> coca</a:t>
            </a:r>
          </a:p>
          <a:p>
            <a:pPr marL="45720" indent="0">
              <a:buNone/>
            </a:pPr>
            <a:endParaRPr lang="pt-BR" sz="3200" dirty="0" smtClean="0"/>
          </a:p>
          <a:p>
            <a:pPr marL="4572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1260" cy="1344961"/>
          </a:xfrm>
        </p:spPr>
        <p:txBody>
          <a:bodyPr/>
          <a:lstStyle/>
          <a:p>
            <a:r>
              <a:rPr lang="pt-BR" dirty="0" smtClean="0"/>
              <a:t>LEGISLAÇÃO BRASILEIRA</a:t>
            </a:r>
            <a:br>
              <a:rPr lang="pt-BR" dirty="0" smtClean="0"/>
            </a:br>
            <a:r>
              <a:rPr lang="pt-BR" dirty="0" smtClean="0"/>
              <a:t>ANVISA</a:t>
            </a:r>
            <a:br>
              <a:rPr lang="pt-BR" dirty="0" smtClean="0"/>
            </a:br>
            <a:r>
              <a:rPr lang="pt-BR" dirty="0" smtClean="0"/>
              <a:t>VISA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19675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PORTARIA N. 344/1998</a:t>
            </a:r>
          </a:p>
          <a:p>
            <a:r>
              <a:rPr lang="pt-BR" dirty="0" smtClean="0"/>
              <a:t>Estabelece o regulamento técnico sobre substâncias e medicamentos sujeitos a controle especial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988840"/>
            <a:ext cx="8407893" cy="4407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F (Substâncias proscritas)</a:t>
            </a:r>
          </a:p>
          <a:p>
            <a:r>
              <a:rPr lang="pt-BR" sz="36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>
                <a:solidFill>
                  <a:srgbClr val="FF0000"/>
                </a:solidFill>
              </a:rPr>
              <a:t>Cocaína, Estricnina, Heroína</a:t>
            </a:r>
          </a:p>
          <a:p>
            <a:pPr marL="4572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DICIONÁRIO DE ESPECIALIDADES FARMACÊUTICAS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 – </a:t>
            </a:r>
            <a:r>
              <a:rPr lang="pt-BR" dirty="0" err="1" smtClean="0"/>
              <a:t>permaNENCIA</a:t>
            </a:r>
            <a:r>
              <a:rPr lang="pt-BR" dirty="0" smtClean="0"/>
              <a:t> OBRIGATÓRIA DA FARMACIA COMERCIAL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552900" cy="45529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946678" y="3284984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É uma revista de publicação anual onde o consta todas as </a:t>
            </a:r>
            <a:r>
              <a:rPr lang="pt-BR" dirty="0" err="1" smtClean="0"/>
              <a:t>informaçoes</a:t>
            </a:r>
            <a:r>
              <a:rPr lang="pt-BR" dirty="0" smtClean="0"/>
              <a:t> sobre os medicamentos industrializados</a:t>
            </a:r>
            <a:endParaRPr lang="pt-BR" dirty="0"/>
          </a:p>
          <a:p>
            <a:r>
              <a:rPr lang="pt-BR" dirty="0" smtClean="0"/>
              <a:t>Permanência obrigatória na farmácia comunitária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2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Obrigatória em farmácias de Manipulação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FARMACOPÉIA BRASILEIRA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79912" y="2132856"/>
            <a:ext cx="47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É uma revista de publicação periódica onde o consta todas as informações sobre os insumos e maneira de manipulá-los.</a:t>
            </a:r>
          </a:p>
          <a:p>
            <a:endParaRPr lang="pt-BR" dirty="0"/>
          </a:p>
          <a:p>
            <a:r>
              <a:rPr lang="pt-BR" dirty="0" smtClean="0"/>
              <a:t>Permanência obrigatória na farmácia de manipulação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5037"/>
            <a:ext cx="1866900" cy="24479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2" y="4011451"/>
            <a:ext cx="3603377" cy="27025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32" y="4011451"/>
            <a:ext cx="3925668" cy="28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433663" cy="4578217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LISTA DE PREÇOS </a:t>
            </a:r>
            <a:r>
              <a:rPr lang="pt-BR" dirty="0" err="1" smtClean="0"/>
              <a:t>pmc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27984" y="371703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É uma revista de publicação mensal onde o cliente pode consultar o Preço máximo ao consumidor (PMC)</a:t>
            </a:r>
          </a:p>
          <a:p>
            <a:endParaRPr lang="pt-BR" dirty="0"/>
          </a:p>
          <a:p>
            <a:r>
              <a:rPr lang="pt-BR" dirty="0" smtClean="0"/>
              <a:t>Permanência obrigatória e visível na farmácia comunitária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2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PREVALÊNCIA DAS DOENÇAS NO BRASIL</a:t>
            </a:r>
            <a:endParaRPr lang="pt-BR" dirty="0"/>
          </a:p>
        </p:txBody>
      </p:sp>
      <p:pic>
        <p:nvPicPr>
          <p:cNvPr id="1026" name="Picture 2" descr="F:\CURSO ATENDENTE DE FARMACIA\doencas que mais mat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6839065" cy="51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Video</a:t>
            </a:r>
            <a:r>
              <a:rPr lang="pt-BR" dirty="0"/>
              <a:t> </a:t>
            </a:r>
            <a:r>
              <a:rPr lang="pt-BR" dirty="0" smtClean="0"/>
              <a:t>Explicação da pressão arterial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Pressão arterial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7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102809" cy="4968552"/>
          </a:xfrm>
        </p:spPr>
      </p:pic>
    </p:spTree>
    <p:extLst>
      <p:ext uri="{BB962C8B-B14F-4D97-AF65-F5344CB8AC3E}">
        <p14:creationId xmlns:p14="http://schemas.microsoft.com/office/powerpoint/2010/main" val="15230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a hipertensão arterial?</a:t>
            </a:r>
            <a:endParaRPr lang="pt-BR" dirty="0"/>
          </a:p>
        </p:txBody>
      </p:sp>
      <p:pic>
        <p:nvPicPr>
          <p:cNvPr id="3074" name="Picture 2" descr="F:\CURSO ATENDENTE DE FARMACIA\pressao 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632848" cy="49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PORQUE EXISTEM MEDICAMENTOS CONTROLADOS?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577075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-Substâncias </a:t>
            </a:r>
            <a:r>
              <a:rPr lang="pt-BR" sz="2400" dirty="0"/>
              <a:t>com ação no sistema nervoso central e capazes de causar dependência física ou psíquica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dirty="0" smtClean="0"/>
              <a:t>-Substâncias </a:t>
            </a:r>
            <a:r>
              <a:rPr lang="pt-BR" sz="2400" dirty="0"/>
              <a:t>anabolizantes; </a:t>
            </a:r>
            <a:endParaRPr lang="pt-BR" sz="2400" dirty="0" smtClean="0"/>
          </a:p>
          <a:p>
            <a:r>
              <a:rPr lang="pt-BR" sz="2400" dirty="0" smtClean="0"/>
              <a:t>-Substâncias abortivas </a:t>
            </a:r>
          </a:p>
          <a:p>
            <a:r>
              <a:rPr lang="pt-BR" sz="2400" dirty="0" smtClean="0"/>
              <a:t>-Substâncias que causam má-formação </a:t>
            </a:r>
            <a:r>
              <a:rPr lang="pt-BR" sz="2400" dirty="0"/>
              <a:t>fetal; </a:t>
            </a:r>
            <a:endParaRPr lang="pt-BR" sz="2400" dirty="0" smtClean="0"/>
          </a:p>
          <a:p>
            <a:r>
              <a:rPr lang="pt-BR" sz="2400" dirty="0" smtClean="0"/>
              <a:t>-Substâncias </a:t>
            </a:r>
            <a:r>
              <a:rPr lang="pt-BR" sz="2400" dirty="0"/>
              <a:t>que </a:t>
            </a:r>
            <a:r>
              <a:rPr lang="pt-BR" sz="2400" dirty="0" smtClean="0"/>
              <a:t>originam psicotrópicos</a:t>
            </a:r>
            <a:r>
              <a:rPr lang="pt-BR" sz="2400" dirty="0"/>
              <a:t>; </a:t>
            </a:r>
            <a:endParaRPr lang="pt-BR" sz="2400" dirty="0" smtClean="0"/>
          </a:p>
          <a:p>
            <a:r>
              <a:rPr lang="pt-BR" sz="2400" dirty="0" smtClean="0"/>
              <a:t>-Insumos </a:t>
            </a:r>
            <a:r>
              <a:rPr lang="pt-BR" sz="2400" dirty="0"/>
              <a:t>utilizados na fabricação de </a:t>
            </a:r>
            <a:r>
              <a:rPr lang="pt-BR" sz="2400" dirty="0" smtClean="0"/>
              <a:t>entorpecentes;</a:t>
            </a:r>
          </a:p>
          <a:p>
            <a:r>
              <a:rPr lang="pt-BR" sz="2400" dirty="0" smtClean="0"/>
              <a:t>-Plantas </a:t>
            </a:r>
            <a:r>
              <a:rPr lang="pt-BR" sz="2400" dirty="0"/>
              <a:t>utilizadas na fabricação de entorpecentes, </a:t>
            </a:r>
            <a:endParaRPr lang="pt-BR" sz="2400" dirty="0" smtClean="0"/>
          </a:p>
          <a:p>
            <a:r>
              <a:rPr lang="pt-BR" sz="2400" dirty="0" smtClean="0"/>
              <a:t>-Entorpecentes</a:t>
            </a:r>
            <a:r>
              <a:rPr lang="pt-BR" sz="2400" dirty="0"/>
              <a:t>; </a:t>
            </a:r>
            <a:endParaRPr lang="pt-BR" sz="2400" dirty="0" smtClean="0"/>
          </a:p>
          <a:p>
            <a:r>
              <a:rPr lang="pt-BR" sz="2400" dirty="0" smtClean="0"/>
              <a:t>-Substâncias </a:t>
            </a:r>
            <a:r>
              <a:rPr lang="pt-BR" sz="2400" dirty="0"/>
              <a:t>químicas de uso das forças armadas.</a:t>
            </a:r>
          </a:p>
        </p:txBody>
      </p:sp>
    </p:spTree>
    <p:extLst>
      <p:ext uri="{BB962C8B-B14F-4D97-AF65-F5344CB8AC3E}">
        <p14:creationId xmlns:p14="http://schemas.microsoft.com/office/powerpoint/2010/main" val="21788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96944" cy="616931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9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força do coração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Apresentar vídeo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22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96944" cy="482453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REAÇÃO DA ARTERIA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12" y="1719263"/>
            <a:ext cx="3305175" cy="44069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APARELHOS PARA AFERIR A P.A.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5243057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APARELHO DE COLUNA DE MERCÚRIO</a:t>
            </a:r>
          </a:p>
          <a:p>
            <a:r>
              <a:rPr lang="pt-BR" dirty="0" smtClean="0"/>
              <a:t>Vantagem: Precisão</a:t>
            </a:r>
          </a:p>
          <a:p>
            <a:r>
              <a:rPr lang="pt-BR" dirty="0" smtClean="0"/>
              <a:t>Desvantagem: Imobilidade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017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APARELHOS PARA AFERIR A P.A.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558924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APARELHO ELETRONICO</a:t>
            </a:r>
          </a:p>
          <a:p>
            <a:r>
              <a:rPr lang="pt-BR" dirty="0" smtClean="0"/>
              <a:t>Vantagem: Praticidade de uso</a:t>
            </a:r>
          </a:p>
          <a:p>
            <a:r>
              <a:rPr lang="pt-BR" dirty="0" smtClean="0"/>
              <a:t>Desvantagem: Imprecisão, sensibilidade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9240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235618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APARELHOS PARA AFERIR A P.A.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558924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APARELHO ELETRONICO</a:t>
            </a:r>
          </a:p>
          <a:p>
            <a:r>
              <a:rPr lang="pt-BR" dirty="0" smtClean="0"/>
              <a:t>Vantagem: </a:t>
            </a:r>
            <a:r>
              <a:rPr lang="pt-BR" dirty="0" err="1" smtClean="0"/>
              <a:t>Auscutação</a:t>
            </a:r>
            <a:r>
              <a:rPr lang="pt-BR" dirty="0" smtClean="0"/>
              <a:t>, </a:t>
            </a:r>
          </a:p>
          <a:p>
            <a:r>
              <a:rPr lang="pt-BR" dirty="0" smtClean="0"/>
              <a:t>Desvantagem: calibração e experiência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75265"/>
            <a:ext cx="5495624" cy="3635812"/>
          </a:xfrm>
        </p:spPr>
      </p:pic>
    </p:spTree>
    <p:extLst>
      <p:ext uri="{BB962C8B-B14F-4D97-AF65-F5344CB8AC3E}">
        <p14:creationId xmlns:p14="http://schemas.microsoft.com/office/powerpoint/2010/main" val="2854211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APARELHOS PARA AFERIR A P.A.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558924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APARELHO DE PULSO</a:t>
            </a:r>
          </a:p>
          <a:p>
            <a:r>
              <a:rPr lang="pt-BR" dirty="0" smtClean="0"/>
              <a:t>Vantagem: </a:t>
            </a:r>
            <a:r>
              <a:rPr lang="pt-BR" dirty="0" err="1" smtClean="0"/>
              <a:t>Práticidade</a:t>
            </a:r>
            <a:r>
              <a:rPr lang="pt-BR" dirty="0" smtClean="0"/>
              <a:t> </a:t>
            </a:r>
          </a:p>
          <a:p>
            <a:r>
              <a:rPr lang="pt-BR" dirty="0" smtClean="0"/>
              <a:t>Desvantagem: imprecisão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256584" cy="3909584"/>
          </a:xfrm>
        </p:spPr>
      </p:pic>
    </p:spTree>
    <p:extLst>
      <p:ext uri="{BB962C8B-B14F-4D97-AF65-F5344CB8AC3E}">
        <p14:creationId xmlns:p14="http://schemas.microsoft.com/office/powerpoint/2010/main" val="805770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56933"/>
            <a:ext cx="5672534" cy="567253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PARTES DO APARELHO DE PRESSÃO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462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POSIÇÃO DE AFERIR A P.A.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7398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137744" cy="505442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funciona o aparelho de </a:t>
            </a:r>
            <a:r>
              <a:rPr lang="pt-BR" dirty="0" err="1" smtClean="0"/>
              <a:t>p.a</a:t>
            </a:r>
            <a:r>
              <a:rPr lang="pt-BR" dirty="0" smtClean="0"/>
              <a:t>.?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40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1260" cy="1344961"/>
          </a:xfrm>
        </p:spPr>
        <p:txBody>
          <a:bodyPr/>
          <a:lstStyle/>
          <a:p>
            <a:r>
              <a:rPr lang="pt-BR" dirty="0" smtClean="0"/>
              <a:t>LEGISLAÇÃO BRASILEIRA</a:t>
            </a:r>
            <a:br>
              <a:rPr lang="pt-BR" dirty="0" smtClean="0"/>
            </a:br>
            <a:r>
              <a:rPr lang="pt-BR" dirty="0" smtClean="0"/>
              <a:t>ANVISA</a:t>
            </a:r>
            <a:br>
              <a:rPr lang="pt-BR" dirty="0" smtClean="0"/>
            </a:br>
            <a:r>
              <a:rPr lang="pt-BR" dirty="0" smtClean="0"/>
              <a:t>VISA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19675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PORTARIA N. 344/1998</a:t>
            </a:r>
          </a:p>
          <a:p>
            <a:r>
              <a:rPr lang="pt-BR" dirty="0" smtClean="0"/>
              <a:t>Estabelece o regulamento técnico sobre substâncias e medicamentos sujeitos a controle especial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988840"/>
            <a:ext cx="8407893" cy="4407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A1 (</a:t>
            </a:r>
            <a:r>
              <a:rPr lang="pt-BR" sz="3600" dirty="0" err="1" smtClean="0"/>
              <a:t>Entorpescentes</a:t>
            </a:r>
            <a:r>
              <a:rPr lang="pt-BR" sz="3600" dirty="0" smtClean="0"/>
              <a:t>) </a:t>
            </a:r>
            <a:r>
              <a:rPr lang="pt-BR" sz="3600" dirty="0" smtClean="0">
                <a:solidFill>
                  <a:srgbClr val="FF0000"/>
                </a:solidFill>
              </a:rPr>
              <a:t>Morfina, ópio</a:t>
            </a:r>
          </a:p>
          <a:p>
            <a:r>
              <a:rPr lang="pt-BR" sz="3600" dirty="0" smtClean="0"/>
              <a:t>A2 (</a:t>
            </a:r>
            <a:r>
              <a:rPr lang="pt-BR" sz="3600" dirty="0" err="1" smtClean="0"/>
              <a:t>Entorpescentes</a:t>
            </a:r>
            <a:r>
              <a:rPr lang="pt-BR" sz="3600" dirty="0" smtClean="0"/>
              <a:t>) </a:t>
            </a:r>
            <a:r>
              <a:rPr lang="pt-BR" sz="2800" dirty="0" smtClean="0">
                <a:solidFill>
                  <a:srgbClr val="FF0000"/>
                </a:solidFill>
              </a:rPr>
              <a:t>Codeína, </a:t>
            </a:r>
            <a:r>
              <a:rPr lang="pt-BR" sz="2800" dirty="0" err="1" smtClean="0">
                <a:solidFill>
                  <a:srgbClr val="FF0000"/>
                </a:solidFill>
              </a:rPr>
              <a:t>Tramadol</a:t>
            </a:r>
            <a:endParaRPr lang="pt-BR" sz="2800" dirty="0" smtClean="0">
              <a:solidFill>
                <a:srgbClr val="FF0000"/>
              </a:solidFill>
            </a:endParaRPr>
          </a:p>
          <a:p>
            <a:r>
              <a:rPr lang="pt-BR" sz="3600" dirty="0" smtClean="0"/>
              <a:t>A3 (Psicotrópicos) </a:t>
            </a:r>
            <a:r>
              <a:rPr lang="pt-BR" sz="3600" dirty="0" smtClean="0">
                <a:solidFill>
                  <a:srgbClr val="FF0000"/>
                </a:solidFill>
              </a:rPr>
              <a:t>Anfetaminas</a:t>
            </a:r>
            <a:endParaRPr lang="pt-BR" sz="3600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863"/>
            <a:ext cx="4128977" cy="28083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572000" y="443711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Limite:</a:t>
            </a:r>
          </a:p>
          <a:p>
            <a:r>
              <a:rPr lang="pt-BR" dirty="0" smtClean="0"/>
              <a:t>5 ampolas</a:t>
            </a:r>
          </a:p>
          <a:p>
            <a:r>
              <a:rPr lang="pt-BR" dirty="0" smtClean="0"/>
              <a:t>Ou tratamento para somente 30 dias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66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funciona o aparelho de </a:t>
            </a:r>
            <a:r>
              <a:rPr lang="pt-BR" dirty="0" err="1" smtClean="0"/>
              <a:t>p.a</a:t>
            </a:r>
            <a:r>
              <a:rPr lang="pt-BR" dirty="0" smtClean="0"/>
              <a:t>.?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176464" cy="5040473"/>
          </a:xfrm>
        </p:spPr>
      </p:pic>
    </p:spTree>
    <p:extLst>
      <p:ext uri="{BB962C8B-B14F-4D97-AF65-F5344CB8AC3E}">
        <p14:creationId xmlns:p14="http://schemas.microsoft.com/office/powerpoint/2010/main" val="414291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1260" cy="1344961"/>
          </a:xfrm>
        </p:spPr>
        <p:txBody>
          <a:bodyPr/>
          <a:lstStyle/>
          <a:p>
            <a:r>
              <a:rPr lang="pt-BR" dirty="0" smtClean="0"/>
              <a:t>LEGISLAÇÃO BRASILEIRA</a:t>
            </a:r>
            <a:br>
              <a:rPr lang="pt-BR" dirty="0" smtClean="0"/>
            </a:br>
            <a:r>
              <a:rPr lang="pt-BR" dirty="0" smtClean="0"/>
              <a:t>ANVISA</a:t>
            </a:r>
            <a:br>
              <a:rPr lang="pt-BR" dirty="0" smtClean="0"/>
            </a:br>
            <a:r>
              <a:rPr lang="pt-BR" dirty="0" smtClean="0"/>
              <a:t>VISA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19675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PORTARIA N. 344/1998</a:t>
            </a:r>
          </a:p>
          <a:p>
            <a:r>
              <a:rPr lang="pt-BR" dirty="0" smtClean="0"/>
              <a:t>Estabelece o regulamento técnico sobre substâncias e medicamentos sujeitos a controle especial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988840"/>
            <a:ext cx="8407893" cy="4407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B1 (Psicotrópicos </a:t>
            </a:r>
            <a:r>
              <a:rPr lang="pt-BR" sz="3600" dirty="0" err="1" smtClean="0"/>
              <a:t>Entorpescentes</a:t>
            </a:r>
            <a:r>
              <a:rPr lang="pt-BR" sz="3600" dirty="0" smtClean="0"/>
              <a:t>) </a:t>
            </a:r>
            <a:r>
              <a:rPr lang="pt-BR" sz="2400" dirty="0" smtClean="0">
                <a:solidFill>
                  <a:srgbClr val="FF0000"/>
                </a:solidFill>
              </a:rPr>
              <a:t>Fenobarbital, </a:t>
            </a:r>
            <a:r>
              <a:rPr lang="pt-BR" sz="2400" dirty="0" err="1" smtClean="0">
                <a:solidFill>
                  <a:srgbClr val="FF0000"/>
                </a:solidFill>
              </a:rPr>
              <a:t>Diazepam</a:t>
            </a:r>
            <a:r>
              <a:rPr lang="pt-BR" sz="2400" dirty="0" smtClean="0">
                <a:solidFill>
                  <a:srgbClr val="FF0000"/>
                </a:solidFill>
              </a:rPr>
              <a:t>, </a:t>
            </a:r>
            <a:r>
              <a:rPr lang="pt-BR" sz="2400" dirty="0" err="1" smtClean="0">
                <a:solidFill>
                  <a:srgbClr val="FF0000"/>
                </a:solidFill>
              </a:rPr>
              <a:t>Clonazepam</a:t>
            </a:r>
            <a:r>
              <a:rPr lang="pt-BR" sz="2400" dirty="0" smtClean="0">
                <a:solidFill>
                  <a:srgbClr val="FF0000"/>
                </a:solidFill>
              </a:rPr>
              <a:t>, </a:t>
            </a:r>
            <a:r>
              <a:rPr lang="pt-BR" sz="2400" dirty="0" err="1" smtClean="0">
                <a:solidFill>
                  <a:srgbClr val="FF0000"/>
                </a:solidFill>
              </a:rPr>
              <a:t>Alprazolam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pt-BR" sz="3600" dirty="0"/>
              <a:t>B</a:t>
            </a:r>
            <a:r>
              <a:rPr lang="pt-BR" sz="3600" dirty="0" smtClean="0"/>
              <a:t>2 (Psicotrópicos Anorexígenos) </a:t>
            </a:r>
            <a:r>
              <a:rPr lang="pt-BR" sz="2800" dirty="0" err="1" smtClean="0">
                <a:solidFill>
                  <a:srgbClr val="FF0000"/>
                </a:solidFill>
              </a:rPr>
              <a:t>Femproporex</a:t>
            </a:r>
            <a:r>
              <a:rPr lang="pt-BR" sz="2800" dirty="0" smtClean="0">
                <a:solidFill>
                  <a:srgbClr val="FF0000"/>
                </a:solidFill>
              </a:rPr>
              <a:t>, </a:t>
            </a:r>
            <a:r>
              <a:rPr lang="pt-BR" sz="2800" dirty="0" err="1" smtClean="0">
                <a:solidFill>
                  <a:srgbClr val="FF0000"/>
                </a:solidFill>
              </a:rPr>
              <a:t>Amfepramona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32040" y="3982073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Limite:</a:t>
            </a:r>
          </a:p>
          <a:p>
            <a:r>
              <a:rPr lang="pt-BR" dirty="0" smtClean="0"/>
              <a:t>5 ampolas</a:t>
            </a:r>
          </a:p>
          <a:p>
            <a:r>
              <a:rPr lang="pt-BR" dirty="0" smtClean="0"/>
              <a:t>Ou tratamento para somente 60 dias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875924"/>
            <a:ext cx="5091483" cy="18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1260" cy="1344961"/>
          </a:xfrm>
        </p:spPr>
        <p:txBody>
          <a:bodyPr/>
          <a:lstStyle/>
          <a:p>
            <a:r>
              <a:rPr lang="pt-BR" dirty="0" smtClean="0"/>
              <a:t>LEGISLAÇÃO BRASILEIRA</a:t>
            </a:r>
            <a:br>
              <a:rPr lang="pt-BR" dirty="0" smtClean="0"/>
            </a:br>
            <a:r>
              <a:rPr lang="pt-BR" dirty="0" smtClean="0"/>
              <a:t>ANVISA</a:t>
            </a:r>
            <a:br>
              <a:rPr lang="pt-BR" dirty="0" smtClean="0"/>
            </a:br>
            <a:r>
              <a:rPr lang="pt-BR" dirty="0" smtClean="0"/>
              <a:t>VISA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19675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PORTARIA N. 344/1998</a:t>
            </a:r>
          </a:p>
          <a:p>
            <a:r>
              <a:rPr lang="pt-BR" dirty="0" smtClean="0"/>
              <a:t>Estabelece o regulamento técnico sobre substâncias e medicamentos sujeitos a controle especial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988840"/>
            <a:ext cx="8407893" cy="4407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C1 (Precursores) </a:t>
            </a:r>
            <a:r>
              <a:rPr lang="pt-BR" sz="2400" dirty="0" smtClean="0">
                <a:solidFill>
                  <a:srgbClr val="FF0000"/>
                </a:solidFill>
              </a:rPr>
              <a:t>Sibutramina, </a:t>
            </a:r>
            <a:r>
              <a:rPr lang="pt-BR" sz="2400" dirty="0" err="1" smtClean="0">
                <a:solidFill>
                  <a:srgbClr val="FF0000"/>
                </a:solidFill>
              </a:rPr>
              <a:t>Fenitoína</a:t>
            </a:r>
            <a:r>
              <a:rPr lang="pt-BR" sz="2400" dirty="0" smtClean="0">
                <a:solidFill>
                  <a:srgbClr val="FF0000"/>
                </a:solidFill>
              </a:rPr>
              <a:t>, </a:t>
            </a:r>
            <a:r>
              <a:rPr lang="pt-BR" sz="2400" dirty="0" err="1" smtClean="0">
                <a:solidFill>
                  <a:srgbClr val="FF0000"/>
                </a:solidFill>
              </a:rPr>
              <a:t>Carbamazepina</a:t>
            </a:r>
            <a:r>
              <a:rPr lang="pt-BR" sz="2400" dirty="0" smtClean="0">
                <a:solidFill>
                  <a:srgbClr val="FF0000"/>
                </a:solidFill>
              </a:rPr>
              <a:t>, </a:t>
            </a:r>
            <a:r>
              <a:rPr lang="pt-BR" sz="2400" dirty="0" err="1" smtClean="0">
                <a:solidFill>
                  <a:srgbClr val="FF0000"/>
                </a:solidFill>
              </a:rPr>
              <a:t>Citalopram</a:t>
            </a:r>
            <a:r>
              <a:rPr lang="pt-BR" sz="2400" dirty="0" smtClean="0">
                <a:solidFill>
                  <a:srgbClr val="FF0000"/>
                </a:solidFill>
              </a:rPr>
              <a:t>, </a:t>
            </a:r>
            <a:r>
              <a:rPr lang="pt-BR" sz="2400" dirty="0" err="1" smtClean="0">
                <a:solidFill>
                  <a:srgbClr val="FF0000"/>
                </a:solidFill>
              </a:rPr>
              <a:t>Nortriptilina</a:t>
            </a:r>
            <a:r>
              <a:rPr lang="pt-BR" sz="2400" dirty="0" smtClean="0">
                <a:solidFill>
                  <a:srgbClr val="FF0000"/>
                </a:solidFill>
              </a:rPr>
              <a:t>, </a:t>
            </a:r>
            <a:r>
              <a:rPr lang="pt-BR" sz="2400" dirty="0" err="1" smtClean="0">
                <a:solidFill>
                  <a:srgbClr val="FF0000"/>
                </a:solidFill>
              </a:rPr>
              <a:t>Paroxetina</a:t>
            </a:r>
            <a:r>
              <a:rPr lang="pt-BR" sz="2400" dirty="0" smtClean="0">
                <a:solidFill>
                  <a:srgbClr val="FF0000"/>
                </a:solidFill>
              </a:rPr>
              <a:t>, </a:t>
            </a:r>
            <a:r>
              <a:rPr lang="pt-BR" sz="2400" dirty="0" err="1" smtClean="0">
                <a:solidFill>
                  <a:srgbClr val="FF0000"/>
                </a:solidFill>
              </a:rPr>
              <a:t>Ác</a:t>
            </a:r>
            <a:r>
              <a:rPr lang="pt-BR" sz="2400" dirty="0" smtClean="0">
                <a:solidFill>
                  <a:srgbClr val="FF0000"/>
                </a:solidFill>
              </a:rPr>
              <a:t>. </a:t>
            </a:r>
            <a:r>
              <a:rPr lang="pt-BR" sz="2400" dirty="0" err="1" smtClean="0">
                <a:solidFill>
                  <a:srgbClr val="FF0000"/>
                </a:solidFill>
              </a:rPr>
              <a:t>Valpróico</a:t>
            </a:r>
            <a:r>
              <a:rPr lang="pt-BR" sz="2400" dirty="0" smtClean="0">
                <a:solidFill>
                  <a:srgbClr val="FF0000"/>
                </a:solidFill>
              </a:rPr>
              <a:t>, </a:t>
            </a:r>
            <a:r>
              <a:rPr lang="pt-BR" sz="2400" dirty="0" err="1" smtClean="0">
                <a:solidFill>
                  <a:srgbClr val="FF0000"/>
                </a:solidFill>
              </a:rPr>
              <a:t>Amitriptilina</a:t>
            </a:r>
            <a:r>
              <a:rPr lang="pt-BR" sz="2400" dirty="0" smtClean="0">
                <a:solidFill>
                  <a:srgbClr val="FF0000"/>
                </a:solidFill>
              </a:rPr>
              <a:t>, </a:t>
            </a:r>
            <a:r>
              <a:rPr lang="pt-BR" sz="2400" dirty="0" err="1" smtClean="0">
                <a:solidFill>
                  <a:srgbClr val="FF0000"/>
                </a:solidFill>
              </a:rPr>
              <a:t>Biperideno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pt-BR" sz="3600" dirty="0"/>
              <a:t>C</a:t>
            </a:r>
            <a:r>
              <a:rPr lang="pt-BR" sz="3600" dirty="0" smtClean="0"/>
              <a:t>2 (</a:t>
            </a:r>
            <a:r>
              <a:rPr lang="pt-BR" sz="3600" dirty="0" err="1" smtClean="0"/>
              <a:t>Retinóicos</a:t>
            </a:r>
            <a:r>
              <a:rPr lang="pt-BR" sz="3600" dirty="0" smtClean="0"/>
              <a:t> sistêmicos) </a:t>
            </a:r>
            <a:r>
              <a:rPr lang="pt-BR" sz="2800" dirty="0" err="1" smtClean="0">
                <a:solidFill>
                  <a:srgbClr val="FF0000"/>
                </a:solidFill>
              </a:rPr>
              <a:t>Isotretinoína</a:t>
            </a:r>
            <a:r>
              <a:rPr lang="pt-BR" sz="2800" dirty="0" smtClean="0">
                <a:solidFill>
                  <a:srgbClr val="FF0000"/>
                </a:solidFill>
              </a:rPr>
              <a:t> (</a:t>
            </a:r>
            <a:r>
              <a:rPr lang="pt-BR" sz="2800" dirty="0" err="1" smtClean="0">
                <a:solidFill>
                  <a:srgbClr val="FF0000"/>
                </a:solidFill>
              </a:rPr>
              <a:t>Roacutam</a:t>
            </a:r>
            <a:r>
              <a:rPr lang="pt-BR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pt-BR" sz="3600" dirty="0" smtClean="0">
                <a:solidFill>
                  <a:srgbClr val="002060"/>
                </a:solidFill>
              </a:rPr>
              <a:t>C3 (Imunossupressores) </a:t>
            </a:r>
            <a:r>
              <a:rPr lang="pt-BR" sz="2800" dirty="0" smtClean="0">
                <a:solidFill>
                  <a:srgbClr val="FF0000"/>
                </a:solidFill>
              </a:rPr>
              <a:t>Talidomida(SUS)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RECEITA PARA IMUNOSSUPRESSORES (TALIDOMIDA)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502150" cy="3024336"/>
          </a:xfrm>
        </p:spPr>
      </p:pic>
      <p:sp>
        <p:nvSpPr>
          <p:cNvPr id="9" name="CaixaDeTexto 8"/>
          <p:cNvSpPr txBox="1"/>
          <p:nvPr/>
        </p:nvSpPr>
        <p:spPr>
          <a:xfrm>
            <a:off x="827584" y="515719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ASSINAR TERMO DE COMPROMISSO DE NÃO ESTAR GRÁVIDA OU ENGRAVIDAR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5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929188" cy="4076317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VÍTIMAS DA TALIDOMIDA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55" y="3789040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1260" cy="1344961"/>
          </a:xfrm>
        </p:spPr>
        <p:txBody>
          <a:bodyPr/>
          <a:lstStyle/>
          <a:p>
            <a:r>
              <a:rPr lang="pt-BR" dirty="0" smtClean="0"/>
              <a:t>LEGISLAÇÃO BRASILEIRA</a:t>
            </a:r>
            <a:br>
              <a:rPr lang="pt-BR" dirty="0" smtClean="0"/>
            </a:br>
            <a:r>
              <a:rPr lang="pt-BR" dirty="0" smtClean="0"/>
              <a:t>ANVISA</a:t>
            </a:r>
            <a:br>
              <a:rPr lang="pt-BR" dirty="0" smtClean="0"/>
            </a:br>
            <a:r>
              <a:rPr lang="pt-BR" dirty="0" smtClean="0"/>
              <a:t>VISA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19675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PORTARIA N. 344/1998</a:t>
            </a:r>
          </a:p>
          <a:p>
            <a:r>
              <a:rPr lang="pt-BR" dirty="0" smtClean="0"/>
              <a:t>Estabelece o regulamento técnico sobre substâncias e medicamentos sujeitos a controle especial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988840"/>
            <a:ext cx="8407893" cy="4407408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C4 (</a:t>
            </a:r>
            <a:r>
              <a:rPr lang="pt-BR" sz="3600" dirty="0" err="1" smtClean="0">
                <a:solidFill>
                  <a:srgbClr val="002060"/>
                </a:solidFill>
              </a:rPr>
              <a:t>Anti-retrovirais</a:t>
            </a:r>
            <a:r>
              <a:rPr lang="pt-BR" sz="3600" dirty="0" smtClean="0">
                <a:solidFill>
                  <a:srgbClr val="002060"/>
                </a:solidFill>
              </a:rPr>
              <a:t>  DST/AIDS) </a:t>
            </a:r>
            <a:r>
              <a:rPr lang="pt-BR" sz="2800" dirty="0" err="1" smtClean="0">
                <a:solidFill>
                  <a:srgbClr val="FF0000"/>
                </a:solidFill>
              </a:rPr>
              <a:t>Lamivudina</a:t>
            </a:r>
            <a:r>
              <a:rPr lang="pt-BR" sz="2800" dirty="0" smtClean="0">
                <a:solidFill>
                  <a:srgbClr val="FF0000"/>
                </a:solidFill>
              </a:rPr>
              <a:t>, </a:t>
            </a:r>
            <a:r>
              <a:rPr lang="pt-BR" sz="2800" dirty="0" err="1" smtClean="0">
                <a:solidFill>
                  <a:srgbClr val="FF0000"/>
                </a:solidFill>
              </a:rPr>
              <a:t>Ritonavir</a:t>
            </a:r>
            <a:endParaRPr lang="pt-BR" sz="2800" dirty="0" smtClean="0">
              <a:solidFill>
                <a:srgbClr val="FF0000"/>
              </a:solidFill>
            </a:endParaRPr>
          </a:p>
          <a:p>
            <a:endParaRPr lang="pt-BR" sz="2800" dirty="0" smtClean="0">
              <a:solidFill>
                <a:srgbClr val="FF0000"/>
              </a:solidFill>
            </a:endParaRPr>
          </a:p>
          <a:p>
            <a:endParaRPr lang="pt-BR" sz="3600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89193"/>
            <a:ext cx="2038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1260" cy="1344961"/>
          </a:xfrm>
        </p:spPr>
        <p:txBody>
          <a:bodyPr/>
          <a:lstStyle/>
          <a:p>
            <a:r>
              <a:rPr lang="pt-BR" dirty="0" smtClean="0"/>
              <a:t>LEGISLAÇÃO BRASILEIRA</a:t>
            </a:r>
            <a:br>
              <a:rPr lang="pt-BR" dirty="0" smtClean="0"/>
            </a:br>
            <a:r>
              <a:rPr lang="pt-BR" dirty="0" smtClean="0"/>
              <a:t>ANVISA</a:t>
            </a:r>
            <a:br>
              <a:rPr lang="pt-BR" dirty="0" smtClean="0"/>
            </a:br>
            <a:r>
              <a:rPr lang="pt-BR" dirty="0" smtClean="0"/>
              <a:t>VISA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19675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PORTARIA N. 344/1998</a:t>
            </a:r>
          </a:p>
          <a:p>
            <a:r>
              <a:rPr lang="pt-BR" dirty="0" smtClean="0"/>
              <a:t>Estabelece o regulamento técnico sobre substâncias e medicamentos sujeitos a controle especial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988840"/>
            <a:ext cx="8407893" cy="4407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C5 (Anabolizantes) </a:t>
            </a:r>
            <a:r>
              <a:rPr lang="pt-BR" sz="2400" dirty="0" err="1" smtClean="0">
                <a:solidFill>
                  <a:srgbClr val="FF0000"/>
                </a:solidFill>
              </a:rPr>
              <a:t>Metiltestosterona</a:t>
            </a:r>
            <a:endParaRPr lang="pt-BR" sz="2400" dirty="0" smtClean="0">
              <a:solidFill>
                <a:srgbClr val="FF0000"/>
              </a:solidFill>
            </a:endParaRPr>
          </a:p>
          <a:p>
            <a:endParaRPr lang="pt-BR" sz="24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pt-BR" sz="3600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574942"/>
            <a:ext cx="5740935" cy="42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rad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421</TotalTime>
  <Words>600</Words>
  <Application>Microsoft Office PowerPoint</Application>
  <PresentationFormat>Apresentação na tela (4:3)</PresentationFormat>
  <Paragraphs>105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Grade</vt:lpstr>
      <vt:lpstr>ATENDENTE DE FARMÁCIA</vt:lpstr>
      <vt:lpstr>PORQUE EXISTEM MEDICAMENTOS CONTROLADOS?</vt:lpstr>
      <vt:lpstr>LEGISLAÇÃO BRASILEIRA ANVISA VISA</vt:lpstr>
      <vt:lpstr>LEGISLAÇÃO BRASILEIRA ANVISA VISA</vt:lpstr>
      <vt:lpstr>LEGISLAÇÃO BRASILEIRA ANVISA VISA</vt:lpstr>
      <vt:lpstr>RECEITA PARA IMUNOSSUPRESSORES (TALIDOMIDA)</vt:lpstr>
      <vt:lpstr>VÍTIMAS DA TALIDOMIDA</vt:lpstr>
      <vt:lpstr>LEGISLAÇÃO BRASILEIRA ANVISA VISA</vt:lpstr>
      <vt:lpstr>LEGISLAÇÃO BRASILEIRA ANVISA VISA</vt:lpstr>
      <vt:lpstr>C5 Anabolizantes</vt:lpstr>
      <vt:lpstr>LEGISLAÇÃO BRASILEIRA ANVISA VISA</vt:lpstr>
      <vt:lpstr>LEGISLAÇÃO BRASILEIRA ANVISA VISA</vt:lpstr>
      <vt:lpstr>DEF – permaNENCIA OBRIGATÓRIA DA FARMACIA COMERCIAL</vt:lpstr>
      <vt:lpstr>FARMACOPÉIA BRASILEIRA</vt:lpstr>
      <vt:lpstr>LISTA DE PREÇOS pmc</vt:lpstr>
      <vt:lpstr>PREVALÊNCIA DAS DOENÇAS NO BRASIL</vt:lpstr>
      <vt:lpstr>Pressão arterial</vt:lpstr>
      <vt:lpstr>Apresentação do PowerPoint</vt:lpstr>
      <vt:lpstr>O que é a hipertensão arterial?</vt:lpstr>
      <vt:lpstr>Apresentação do PowerPoint</vt:lpstr>
      <vt:lpstr>A força do coração</vt:lpstr>
      <vt:lpstr>A REAÇÃO DA ARTERIA</vt:lpstr>
      <vt:lpstr>APARELHOS PARA AFERIR A P.A.</vt:lpstr>
      <vt:lpstr>APARELHOS PARA AFERIR A P.A.</vt:lpstr>
      <vt:lpstr>APARELHOS PARA AFERIR A P.A.</vt:lpstr>
      <vt:lpstr>APARELHOS PARA AFERIR A P.A.</vt:lpstr>
      <vt:lpstr>PARTES DO APARELHO DE PRESSÃO</vt:lpstr>
      <vt:lpstr>POSIÇÃO DE AFERIR A P.A.</vt:lpstr>
      <vt:lpstr>Como funciona o aparelho de p.a.?</vt:lpstr>
      <vt:lpstr>Como funciona o aparelho de p.a.?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ATENDENTE DE FARMÁCIA</dc:title>
  <dc:creator>Henicka</dc:creator>
  <cp:lastModifiedBy>Henicka</cp:lastModifiedBy>
  <cp:revision>23</cp:revision>
  <dcterms:created xsi:type="dcterms:W3CDTF">2011-11-19T18:44:58Z</dcterms:created>
  <dcterms:modified xsi:type="dcterms:W3CDTF">2011-11-20T21:00:05Z</dcterms:modified>
</cp:coreProperties>
</file>